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drawings/drawing1.xml" ContentType="application/vnd.openxmlformats-officedocument.drawingml.chartshap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1" r:id="rId14"/>
    <p:sldId id="257" r:id="rId15"/>
    <p:sldId id="258" r:id="rId17"/>
    <p:sldId id="25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67" autoAdjust="0"/>
  </p:normalViewPr>
  <p:slideViewPr>
    <p:cSldViewPr snapToGrid="0">
      <p:cViewPr varScale="1">
        <p:scale>
          <a:sx n="62" d="100"/>
          <a:sy n="62" d="100"/>
        </p:scale>
        <p:origin x="9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4" Type="http://schemas.microsoft.com/office/2011/relationships/chartColorStyle" Target="colors1.xml"/><Relationship Id="rId3" Type="http://schemas.microsoft.com/office/2011/relationships/chartStyle" Target="style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22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400" b="1" i="0" cap="all" baseline="0" dirty="0" smtClean="0">
                <a:effectLst/>
              </a:rPr>
              <a:t>NAIL-ON </a:t>
            </a:r>
            <a:r>
              <a:rPr lang="ko-KR" altLang="zh-CN" sz="2400" b="1" i="0" cap="all" baseline="0" dirty="0" smtClean="0">
                <a:effectLst/>
              </a:rPr>
              <a:t>의 경쟁력 </a:t>
            </a:r>
            <a:r>
              <a:rPr lang="ko-KR" altLang="zh-CN" sz="2400" b="1" i="0" cap="all" baseline="0" dirty="0" err="1" smtClean="0">
                <a:effectLst/>
              </a:rPr>
              <a:t>포지셔닝</a:t>
            </a:r>
            <a:r>
              <a:rPr lang="ko-KR" altLang="zh-CN" sz="2400" b="1" i="0" cap="all" baseline="0" dirty="0" smtClean="0">
                <a:effectLst/>
              </a:rPr>
              <a:t> 차트</a:t>
            </a:r>
            <a:endParaRPr lang="zh-CN" altLang="zh-CN" sz="24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0113026821798798"/>
          <c:y val="0.113476166830358"/>
          <c:w val="0.975134099204265"/>
          <c:h val="0.886523833169642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74000"/>
              </a:schemeClr>
            </a:solidFill>
            <a:ln>
              <a:noFill/>
            </a:ln>
            <a:effectLst>
              <a:innerShdw blurRad="114300">
                <a:schemeClr val="accent1">
                  <a:lumMod val="75000"/>
                </a:schemeClr>
              </a:innerShdw>
            </a:effectLst>
          </c:spPr>
          <c:cat>
            <c:strRef>
              <c:f>Sheet1!$A$2:$A$6</c:f>
              <c:strCache>
                <c:ptCount val="5"/>
                <c:pt idx="0">
                  <c:v>1/5/2002</c:v>
                </c:pt>
                <c:pt idx="1">
                  <c:v>1/6/2002</c:v>
                </c:pt>
                <c:pt idx="2">
                  <c:v>1/7/2002</c:v>
                </c:pt>
                <c:pt idx="3">
                  <c:v>1/8/2002</c:v>
                </c:pt>
                <c:pt idx="4">
                  <c:v>1/9/2002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 c:formatCode="General">
                  <c:v>0</c:v>
                </c:pt>
                <c:pt idx="1" c:formatCode="General">
                  <c:v>0</c:v>
                </c:pt>
                <c:pt idx="2" c:formatCode="General">
                  <c:v>0</c:v>
                </c:pt>
                <c:pt idx="3" c:formatCode="General">
                  <c:v>0</c:v>
                </c:pt>
                <c:pt idx="4" c: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74000"/>
              </a:schemeClr>
            </a:solidFill>
            <a:ln>
              <a:noFill/>
            </a:ln>
            <a:effectLst>
              <a:innerShdw blurRad="114300">
                <a:schemeClr val="accent2">
                  <a:lumMod val="75000"/>
                </a:schemeClr>
              </a:innerShdw>
            </a:effectLst>
          </c:spPr>
          <c:cat>
            <c:strRef>
              <c:f>Sheet1!$A$2:$A$6</c:f>
              <c:strCache>
                <c:ptCount val="5"/>
                <c:pt idx="0">
                  <c:v>1/5/2002</c:v>
                </c:pt>
                <c:pt idx="1">
                  <c:v>1/6/2002</c:v>
                </c:pt>
                <c:pt idx="2">
                  <c:v>1/7/2002</c:v>
                </c:pt>
                <c:pt idx="3">
                  <c:v>1/8/2002</c:v>
                </c:pt>
                <c:pt idx="4">
                  <c:v>1/9/2002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 c:formatCode="General">
                  <c:v>0</c:v>
                </c:pt>
                <c:pt idx="1" c:formatCode="General">
                  <c:v>0</c:v>
                </c:pt>
                <c:pt idx="2" c:formatCode="General">
                  <c:v>0</c:v>
                </c:pt>
                <c:pt idx="3" c:formatCode="General">
                  <c:v>0</c:v>
                </c:pt>
                <c:pt idx="4" c:formatCode="General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4825152"/>
        <c:axId val="2134815360"/>
      </c:areaChart>
      <c:catAx>
        <c:axId val="21348251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spPr>
          <a:ln>
            <a:noFill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/>
            </a:pPr>
          </a:p>
        </c:txPr>
        <c:crossAx val="2134815360"/>
        <c:crosses val="autoZero"/>
        <c:auto val="1"/>
        <c:lblAlgn val="ctr"/>
        <c:lblOffset val="100"/>
        <c:tickMarkSkip val="1"/>
        <c:noMultiLvlLbl val="0"/>
      </c:catAx>
      <c:valAx>
        <c:axId val="2134815360"/>
        <c:scaling>
          <c:orientation val="minMax"/>
        </c:scaling>
        <c:delete val="1"/>
        <c:axPos val="l"/>
        <c:majorGridlines>
          <c:spPr>
            <a:noFill/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/>
            </a:pPr>
          </a:p>
        </c:txPr>
        <c:crossAx val="21348251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cs:styleClr val="auto">
        <a:lumMod val="50000"/>
      </cs:styleClr>
    </cs:fontRef>
    <cs:defRPr sz="10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74000"/>
        </a:schemeClr>
      </a:solidFill>
      <a:effectLst>
        <a:innerShdw blurRad="114300">
          <a:schemeClr val="phClr">
            <a:lumMod val="75000"/>
          </a:schemeClr>
        </a:innerShdw>
      </a:effectLst>
    </cs:spPr>
  </cs:dataPoint>
  <cs:dataPoint3D>
    <cs:lnRef idx="0"/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74000"/>
        </a:schemeClr>
      </a:solidFill>
      <a:effectLst>
        <a:innerShdw blurRad="114300">
          <a:schemeClr val="phClr">
            <a:lumMod val="75000"/>
          </a:schemeClr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0.04586</cdr:x>
      <cdr:y>0.88935</cdr:y>
    </cdr:from>
    <cdr:to>
      <cdr:x>0.99607</cdr:x>
      <cdr:y>0.89193</cdr:y>
    </cdr:to>
    <cdr:cxnSp>
      <cdr:nvCxnSpPr>
        <cdr:cNvPr id="2" name="直接连接符 1"/>
        <cdr:cNvCxnSpPr/>
      </cdr:nvCxnSpPr>
      <cdr:spPr xmlns:a="http://schemas.openxmlformats.org/drawingml/2006/main">
        <a:xfrm xmlns:a="http://schemas.openxmlformats.org/drawingml/2006/main" flipV="1">
          <a:off x="515335" y="5347953"/>
          <a:ext cx="10676821" cy="1549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0.04724</cdr:x>
      <cdr:y>0.01221</cdr:y>
    </cdr:from>
    <cdr:to>
      <cdr:x>0.04724</cdr:x>
      <cdr:y>0.89837</cdr:y>
    </cdr:to>
    <cdr:cxnSp>
      <cdr:nvCxnSpPr>
        <cdr:cNvPr id="3" name="直接连接符 2"/>
        <cdr:cNvCxnSpPr/>
      </cdr:nvCxnSpPr>
      <cdr:spPr xmlns:a="http://schemas.openxmlformats.org/drawingml/2006/main">
        <a:xfrm xmlns:a="http://schemas.openxmlformats.org/drawingml/2006/main" flipV="1">
          <a:off x="530833" y="73413"/>
          <a:ext cx="0" cy="532878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28D9A-42C2-4BB3-B46F-7F6D557655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DF848-140A-4ACC-8003-D48AB933DD3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DF848-140A-4ACC-8003-D48AB933DD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DBB2-CEBD-4359-94C8-D101E58FB0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5965-C746-4D48-9519-1899897FDC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DBB2-CEBD-4359-94C8-D101E58FB0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5965-C746-4D48-9519-1899897FDC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DBB2-CEBD-4359-94C8-D101E58FB0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5965-C746-4D48-9519-1899897FDC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DBB2-CEBD-4359-94C8-D101E58FB0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5965-C746-4D48-9519-1899897FDC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DBB2-CEBD-4359-94C8-D101E58FB0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5965-C746-4D48-9519-1899897FDC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DBB2-CEBD-4359-94C8-D101E58FB0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5965-C746-4D48-9519-1899897FDC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DBB2-CEBD-4359-94C8-D101E58FB0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5965-C746-4D48-9519-1899897FDC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DBB2-CEBD-4359-94C8-D101E58FB0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5965-C746-4D48-9519-1899897FDC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DBB2-CEBD-4359-94C8-D101E58FB0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5965-C746-4D48-9519-1899897FDC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DBB2-CEBD-4359-94C8-D101E58FB0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5965-C746-4D48-9519-1899897FDC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DBB2-CEBD-4359-94C8-D101E58FB0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5965-C746-4D48-9519-1899897FDC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3DBB2-CEBD-4359-94C8-D101E58FB00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55965-C746-4D48-9519-1899897FDCC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err="1" smtClean="0"/>
              <a:t>단결팀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48640" y="830580"/>
            <a:ext cx="2880360" cy="52755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1</a:t>
            </a:r>
            <a:r>
              <a:rPr lang="zh-CN" altLang="en-US" sz="2000"/>
              <a:t>)인구통계학적인 변인</a:t>
            </a:r>
            <a:endParaRPr lang="zh-CN" altLang="en-US" sz="2000"/>
          </a:p>
          <a:p>
            <a:r>
              <a:rPr lang="zh-CN" altLang="en-US" sz="2000"/>
              <a:t>(1)나이: 25세</a:t>
            </a:r>
            <a:endParaRPr lang="zh-CN" altLang="en-US" sz="2000"/>
          </a:p>
          <a:p>
            <a:r>
              <a:rPr lang="zh-CN" altLang="en-US" sz="2000"/>
              <a:t>성별: 여성</a:t>
            </a:r>
            <a:endParaRPr lang="zh-CN" altLang="en-US" sz="2000"/>
          </a:p>
          <a:p>
            <a:r>
              <a:rPr lang="zh-CN" altLang="en-US" sz="2000"/>
              <a:t>성적취향: </a:t>
            </a:r>
            <a:endParaRPr lang="zh-CN" altLang="en-US" sz="2000"/>
          </a:p>
          <a:p>
            <a:r>
              <a:rPr lang="zh-CN" altLang="en-US" sz="2000"/>
              <a:t>가족구성인수: 독녀</a:t>
            </a:r>
            <a:endParaRPr lang="zh-CN" altLang="en-US" sz="2000"/>
          </a:p>
          <a:p>
            <a:r>
              <a:rPr lang="zh-CN" altLang="en-US" sz="2000"/>
              <a:t>국적/인종: 중국/조선족</a:t>
            </a:r>
            <a:endParaRPr lang="zh-CN" altLang="en-US" sz="2000"/>
          </a:p>
          <a:p>
            <a:r>
              <a:rPr lang="zh-CN" altLang="en-US" sz="2000"/>
              <a:t>사용언어: 조선말, 한어, 영어</a:t>
            </a:r>
            <a:endParaRPr lang="zh-CN" altLang="en-US" sz="2000"/>
          </a:p>
          <a:p>
            <a:r>
              <a:rPr lang="zh-CN" altLang="en-US" sz="2000"/>
              <a:t>교육: 대학교 본과 졸업</a:t>
            </a:r>
            <a:endParaRPr lang="zh-CN" altLang="en-US" sz="2000"/>
          </a:p>
          <a:p>
            <a:r>
              <a:rPr lang="zh-CN" altLang="en-US" sz="2000"/>
              <a:t>직업: 비서</a:t>
            </a:r>
            <a:endParaRPr lang="zh-CN" altLang="en-US" sz="2000"/>
          </a:p>
          <a:p>
            <a:r>
              <a:rPr lang="zh-CN" altLang="en-US" sz="2000"/>
              <a:t>소득: 월/3500</a:t>
            </a:r>
            <a:endParaRPr lang="zh-CN" altLang="en-US" sz="2000"/>
          </a:p>
          <a:p>
            <a:r>
              <a:rPr lang="zh-CN" altLang="en-US" sz="2000"/>
              <a:t>사회적 지위: 일반인</a:t>
            </a:r>
            <a:endParaRPr lang="zh-CN" altLang="en-US" sz="2000"/>
          </a:p>
          <a:p>
            <a:r>
              <a:rPr lang="zh-CN" altLang="en-US" sz="2000"/>
              <a:t>종교: 기독교</a:t>
            </a:r>
            <a:endParaRPr lang="zh-CN" altLang="en-US" sz="2000"/>
          </a:p>
          <a:p>
            <a:r>
              <a:rPr lang="zh-CN" altLang="en-US" sz="2000"/>
              <a:t>지역: 연길</a:t>
            </a:r>
            <a:endParaRPr lang="zh-CN" altLang="en-US" sz="2000"/>
          </a:p>
          <a:p>
            <a:r>
              <a:rPr lang="zh-CN" altLang="en-US" sz="2000"/>
              <a:t>정리: 20대 중반의 대학졸업을 한 오피스 레이디</a:t>
            </a:r>
            <a:endParaRPr lang="zh-CN" altLang="en-US" sz="2000"/>
          </a:p>
        </p:txBody>
      </p:sp>
      <p:sp>
        <p:nvSpPr>
          <p:cNvPr id="4" name="文本框 3"/>
          <p:cNvSpPr txBox="1"/>
          <p:nvPr/>
        </p:nvSpPr>
        <p:spPr>
          <a:xfrm>
            <a:off x="4434840" y="982980"/>
            <a:ext cx="3017520" cy="46659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(2)나이:23세</a:t>
            </a:r>
            <a:endParaRPr lang="zh-CN" altLang="en-US" sz="2000"/>
          </a:p>
          <a:p>
            <a:r>
              <a:rPr lang="zh-CN" altLang="en-US" sz="2000"/>
              <a:t>성별: 여성</a:t>
            </a:r>
            <a:endParaRPr lang="zh-CN" altLang="en-US" sz="2000"/>
          </a:p>
          <a:p>
            <a:r>
              <a:rPr lang="zh-CN" altLang="en-US" sz="2000"/>
              <a:t>성적 취향:</a:t>
            </a:r>
            <a:endParaRPr lang="zh-CN" altLang="en-US" sz="2000"/>
          </a:p>
          <a:p>
            <a:r>
              <a:rPr lang="zh-CN" altLang="en-US" sz="2000"/>
              <a:t>가족구성원수: 2녀중 차녀</a:t>
            </a:r>
            <a:endParaRPr lang="zh-CN" altLang="en-US" sz="2000"/>
          </a:p>
          <a:p>
            <a:r>
              <a:rPr lang="zh-CN" altLang="en-US" sz="2000"/>
              <a:t>국적/인종: 중국/한족</a:t>
            </a:r>
            <a:endParaRPr lang="zh-CN" altLang="en-US" sz="2000"/>
          </a:p>
          <a:p>
            <a:r>
              <a:rPr lang="zh-CN" altLang="en-US" sz="2000"/>
              <a:t>사용언어: 한어</a:t>
            </a:r>
            <a:endParaRPr lang="zh-CN" altLang="en-US" sz="2000"/>
          </a:p>
          <a:p>
            <a:r>
              <a:rPr lang="zh-CN" altLang="en-US" sz="2000"/>
              <a:t>교육: 고중졸업</a:t>
            </a:r>
            <a:endParaRPr lang="zh-CN" altLang="en-US" sz="2000"/>
          </a:p>
          <a:p>
            <a:r>
              <a:rPr lang="zh-CN" altLang="en-US" sz="2000"/>
              <a:t>직업: 물류회사 직원</a:t>
            </a:r>
            <a:endParaRPr lang="zh-CN" altLang="en-US" sz="2000"/>
          </a:p>
          <a:p>
            <a:r>
              <a:rPr lang="zh-CN" altLang="en-US" sz="2000"/>
              <a:t>소득: 월/3000</a:t>
            </a:r>
            <a:endParaRPr lang="zh-CN" altLang="en-US" sz="2000"/>
          </a:p>
          <a:p>
            <a:r>
              <a:rPr lang="zh-CN" altLang="en-US" sz="2000"/>
              <a:t>사회적 지위: 일반인</a:t>
            </a:r>
            <a:endParaRPr lang="zh-CN" altLang="en-US" sz="2000"/>
          </a:p>
          <a:p>
            <a:r>
              <a:rPr lang="zh-CN" altLang="en-US" sz="2000"/>
              <a:t> 종교: 없음</a:t>
            </a:r>
            <a:endParaRPr lang="zh-CN" altLang="en-US" sz="2000"/>
          </a:p>
          <a:p>
            <a:r>
              <a:rPr lang="zh-CN" altLang="en-US" sz="2000"/>
              <a:t>지역: 훈춘</a:t>
            </a:r>
            <a:endParaRPr lang="zh-CN" altLang="en-US" sz="2000"/>
          </a:p>
          <a:p>
            <a:r>
              <a:rPr lang="zh-CN" altLang="en-US" sz="2000"/>
              <a:t>정리:고중졸업하고일하는20대초반여성</a:t>
            </a:r>
            <a:endParaRPr lang="zh-CN" altLang="en-US" sz="2000"/>
          </a:p>
        </p:txBody>
      </p:sp>
      <p:sp>
        <p:nvSpPr>
          <p:cNvPr id="5" name="文本框 4"/>
          <p:cNvSpPr txBox="1"/>
          <p:nvPr/>
        </p:nvSpPr>
        <p:spPr>
          <a:xfrm>
            <a:off x="8534400" y="1013460"/>
            <a:ext cx="2926080" cy="4970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(3)나이: 31세</a:t>
            </a:r>
            <a:endParaRPr lang="zh-CN" altLang="en-US" sz="2000"/>
          </a:p>
          <a:p>
            <a:r>
              <a:rPr lang="zh-CN" altLang="en-US" sz="2000"/>
              <a:t>성별: 여성</a:t>
            </a:r>
            <a:endParaRPr lang="zh-CN" altLang="en-US" sz="2000"/>
          </a:p>
          <a:p>
            <a:r>
              <a:rPr lang="zh-CN" altLang="en-US" sz="2000"/>
              <a:t>성적취향:</a:t>
            </a:r>
            <a:endParaRPr lang="zh-CN" altLang="en-US" sz="2000"/>
          </a:p>
          <a:p>
            <a:r>
              <a:rPr lang="zh-CN" altLang="en-US" sz="2000"/>
              <a:t>가족구성원수: 1남1녀중 차녀</a:t>
            </a:r>
            <a:endParaRPr lang="zh-CN" altLang="en-US" sz="2000"/>
          </a:p>
          <a:p>
            <a:r>
              <a:rPr lang="zh-CN" altLang="en-US" sz="2000"/>
              <a:t>국적/인종: 중국/한족</a:t>
            </a:r>
            <a:endParaRPr lang="zh-CN" altLang="en-US" sz="2000"/>
          </a:p>
          <a:p>
            <a:r>
              <a:rPr lang="zh-CN" altLang="en-US" sz="2000"/>
              <a:t>사용언어: 한어, 영어</a:t>
            </a:r>
            <a:endParaRPr lang="zh-CN" altLang="en-US" sz="2000"/>
          </a:p>
          <a:p>
            <a:r>
              <a:rPr lang="zh-CN" altLang="en-US" sz="2000"/>
              <a:t>교육: 대학교 </a:t>
            </a:r>
            <a:endParaRPr lang="zh-CN" altLang="en-US" sz="2000"/>
          </a:p>
          <a:p>
            <a:r>
              <a:rPr lang="zh-CN" altLang="en-US" sz="2000"/>
              <a:t>직업: 커피숍 사장님</a:t>
            </a:r>
            <a:endParaRPr lang="zh-CN" altLang="en-US" sz="2000"/>
          </a:p>
          <a:p>
            <a:r>
              <a:rPr lang="zh-CN" altLang="en-US" sz="2000"/>
              <a:t>소득: 월/4000(불안정)</a:t>
            </a:r>
            <a:endParaRPr lang="zh-CN" altLang="en-US" sz="2000"/>
          </a:p>
          <a:p>
            <a:r>
              <a:rPr lang="zh-CN" altLang="en-US" sz="2000"/>
              <a:t>사회적 지위: 창업에 성공한 여성</a:t>
            </a:r>
            <a:endParaRPr lang="zh-CN" altLang="en-US" sz="2000"/>
          </a:p>
          <a:p>
            <a:r>
              <a:rPr lang="zh-CN" altLang="en-US" sz="2000"/>
              <a:t>종교: 없음</a:t>
            </a:r>
            <a:endParaRPr lang="zh-CN" altLang="en-US" sz="2000"/>
          </a:p>
          <a:p>
            <a:r>
              <a:rPr lang="zh-CN" altLang="en-US" sz="2000"/>
              <a:t>지역: 연길</a:t>
            </a:r>
            <a:endParaRPr lang="zh-CN" altLang="en-US" sz="2000"/>
          </a:p>
          <a:p>
            <a:r>
              <a:rPr lang="zh-CN" altLang="en-US" sz="2000"/>
              <a:t>     정리: 30대초반 사업에성공한 여성</a:t>
            </a:r>
            <a:endParaRPr lang="zh-CN" altLang="en-US"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203960" y="678180"/>
            <a:ext cx="9403080" cy="52755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2)심리묘사적인 변인</a:t>
            </a:r>
            <a:endParaRPr lang="zh-CN" altLang="en-US" sz="2000"/>
          </a:p>
          <a:p>
            <a:r>
              <a:rPr lang="zh-CN" altLang="en-US" sz="2000"/>
              <a:t>(1)태도: 뷰티에 관심이 많고 꾸미는것을 좋아한다.</a:t>
            </a:r>
            <a:endParaRPr lang="zh-CN" altLang="en-US" sz="2000"/>
          </a:p>
          <a:p>
            <a:r>
              <a:rPr lang="zh-CN" altLang="en-US" sz="2000"/>
              <a:t>취향: 유행에 민감하다</a:t>
            </a:r>
            <a:endParaRPr lang="zh-CN" altLang="en-US" sz="2000"/>
          </a:p>
          <a:p>
            <a:r>
              <a:rPr lang="zh-CN" altLang="en-US" sz="2000"/>
              <a:t>라이프 스타일: 건강을 중시한다</a:t>
            </a:r>
            <a:endParaRPr lang="zh-CN" altLang="en-US" sz="2000"/>
          </a:p>
          <a:p>
            <a:r>
              <a:rPr lang="zh-CN" altLang="en-US" sz="2000"/>
              <a:t>취미/관심사: 뷰티, 헤어, 게임</a:t>
            </a:r>
            <a:endParaRPr lang="zh-CN" altLang="en-US" sz="2000"/>
          </a:p>
          <a:p>
            <a:r>
              <a:rPr lang="zh-CN" altLang="en-US" sz="2000"/>
              <a:t>정리: 꾸미기를 좋아하고 유행에 민감한 건강을 생각하는 여성</a:t>
            </a:r>
            <a:endParaRPr lang="zh-CN" altLang="en-US" sz="2000"/>
          </a:p>
          <a:p>
            <a:r>
              <a:rPr lang="zh-CN" altLang="en-US" sz="2000"/>
              <a:t>(2) 태도: 꾸미는것을 좋아한다</a:t>
            </a:r>
            <a:endParaRPr lang="zh-CN" altLang="en-US" sz="2000"/>
          </a:p>
          <a:p>
            <a:r>
              <a:rPr lang="zh-CN" altLang="en-US" sz="2000"/>
              <a:t>취향: 마음에 드는것은 다 산다.</a:t>
            </a:r>
            <a:endParaRPr lang="zh-CN" altLang="en-US" sz="2000"/>
          </a:p>
          <a:p>
            <a:r>
              <a:rPr lang="zh-CN" altLang="en-US" sz="2000"/>
              <a:t>라이프 스타일: 예쁘고 마음에 들면 일단 사고 본다.</a:t>
            </a:r>
            <a:endParaRPr lang="zh-CN" altLang="en-US" sz="2000"/>
          </a:p>
          <a:p>
            <a:r>
              <a:rPr lang="zh-CN" altLang="en-US" sz="2000"/>
              <a:t>취미/관심사: 헤어, 네일, 화장</a:t>
            </a:r>
            <a:endParaRPr lang="zh-CN" altLang="en-US" sz="2000"/>
          </a:p>
          <a:p>
            <a:r>
              <a:rPr lang="zh-CN" altLang="en-US" sz="2000"/>
              <a:t>정리: 어리고 꾸미기 좋아하고 일단 사고보는 스타일</a:t>
            </a:r>
            <a:endParaRPr lang="zh-CN" altLang="en-US" sz="2000"/>
          </a:p>
          <a:p>
            <a:r>
              <a:rPr lang="zh-CN" altLang="en-US" sz="2000"/>
              <a:t>(3) 태도: 나이에 맞는 스타일을 선호</a:t>
            </a:r>
            <a:endParaRPr lang="zh-CN" altLang="en-US" sz="2000"/>
          </a:p>
          <a:p>
            <a:r>
              <a:rPr lang="zh-CN" altLang="en-US" sz="2000"/>
              <a:t>취향: 나이에 맞는 스타일을 하고 가격에 민감하지않다</a:t>
            </a:r>
            <a:endParaRPr lang="zh-CN" altLang="en-US" sz="2000"/>
          </a:p>
          <a:p>
            <a:r>
              <a:rPr lang="zh-CN" altLang="en-US" sz="2000"/>
              <a:t>라이프 스타일: 가격이 더 나가더라도 더 좋고 마음에 드는것을 산다</a:t>
            </a:r>
            <a:endParaRPr lang="zh-CN" altLang="en-US" sz="2000"/>
          </a:p>
          <a:p>
            <a:r>
              <a:rPr lang="zh-CN" altLang="en-US" sz="2000"/>
              <a:t>취미/관심사: 뷰티, 트랜드</a:t>
            </a:r>
            <a:endParaRPr lang="zh-CN" altLang="en-US" sz="2000"/>
          </a:p>
          <a:p>
            <a:r>
              <a:rPr lang="zh-CN" altLang="en-US" sz="2000"/>
              <a:t>정리: 트랜드에 민감하고 가격에 민감하지않은 자기 나이에 맞는 스타일을 선호하는 30대 초반 여성</a:t>
            </a:r>
            <a:endParaRPr lang="zh-CN" altLang="en-US" sz="2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40080" y="723900"/>
            <a:ext cx="3307080" cy="4970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NEED</a:t>
            </a:r>
            <a:endParaRPr lang="zh-CN" altLang="en-US" sz="2000"/>
          </a:p>
          <a:p>
            <a:r>
              <a:rPr lang="zh-CN" altLang="en-US" sz="2000"/>
              <a:t>현재경쟁재의  불편함</a:t>
            </a:r>
            <a:endParaRPr lang="zh-CN" altLang="en-US" sz="2000"/>
          </a:p>
          <a:p>
            <a:r>
              <a:rPr lang="zh-CN" altLang="en-US" sz="2000"/>
              <a:t>+장소적 제한이있다</a:t>
            </a:r>
            <a:endParaRPr lang="zh-CN" altLang="en-US" sz="2000"/>
          </a:p>
          <a:p>
            <a:r>
              <a:rPr lang="zh-CN" altLang="en-US" sz="2000"/>
              <a:t>+가격이 비싸다</a:t>
            </a:r>
            <a:endParaRPr lang="zh-CN" altLang="en-US" sz="2000"/>
          </a:p>
          <a:p>
            <a:r>
              <a:rPr lang="zh-CN" altLang="en-US" sz="2000"/>
              <a:t>+여러가지 아티스트들의 작품을 비교하지못한다</a:t>
            </a:r>
            <a:endParaRPr lang="zh-CN" altLang="en-US" sz="2000"/>
          </a:p>
          <a:p>
            <a:r>
              <a:rPr lang="zh-CN" altLang="en-US" sz="2000"/>
              <a:t>+가계로 찾아가야하는 불편함이있다</a:t>
            </a:r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r>
              <a:rPr lang="zh-CN" altLang="en-US" sz="2000"/>
              <a:t>구체적이유:</a:t>
            </a:r>
            <a:endParaRPr lang="zh-CN" altLang="en-US" sz="2000"/>
          </a:p>
          <a:p>
            <a:r>
              <a:rPr lang="zh-CN" altLang="en-US" sz="2000"/>
              <a:t>네일샵은 찾아가야되고 가격이 비싸고 한번에 여러 아티스트들의 작품을 비교할수없다</a:t>
            </a:r>
            <a:endParaRPr lang="zh-CN" altLang="en-US" sz="2000"/>
          </a:p>
        </p:txBody>
      </p:sp>
      <p:sp>
        <p:nvSpPr>
          <p:cNvPr id="7" name="文本框 6"/>
          <p:cNvSpPr txBox="1"/>
          <p:nvPr/>
        </p:nvSpPr>
        <p:spPr>
          <a:xfrm>
            <a:off x="4876800" y="876300"/>
            <a:ext cx="3124200" cy="4361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 sz="2000"/>
          </a:p>
          <a:p>
            <a:r>
              <a:rPr lang="zh-CN" altLang="en-US" sz="2000"/>
              <a:t>현재 경쟁재의 부족함</a:t>
            </a:r>
            <a:endParaRPr lang="zh-CN" altLang="en-US" sz="2000"/>
          </a:p>
          <a:p>
            <a:r>
              <a:rPr lang="zh-CN" altLang="en-US" sz="2000"/>
              <a:t>+기능 ,효과,정보가 고객의 기대수준만큼 높지못함</a:t>
            </a:r>
            <a:endParaRPr lang="zh-CN" altLang="en-US" sz="2000"/>
          </a:p>
          <a:p>
            <a:r>
              <a:rPr lang="zh-CN" altLang="en-US" sz="2000"/>
              <a:t>+새로운 방식이 제공되기를 바람</a:t>
            </a:r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r>
              <a:rPr lang="zh-CN" altLang="en-US" sz="2000"/>
              <a:t>구체적이유:</a:t>
            </a:r>
            <a:endParaRPr lang="zh-CN" altLang="en-US" sz="2000"/>
          </a:p>
          <a:p>
            <a:r>
              <a:rPr lang="zh-CN" altLang="en-US" sz="2000"/>
              <a:t>전통 네일샵의 고유의 부족함과 결점이 많다.</a:t>
            </a:r>
            <a:endParaRPr lang="zh-CN" altLang="en-US" sz="2000"/>
          </a:p>
        </p:txBody>
      </p:sp>
      <p:sp>
        <p:nvSpPr>
          <p:cNvPr id="8" name="文本框 7"/>
          <p:cNvSpPr txBox="1"/>
          <p:nvPr/>
        </p:nvSpPr>
        <p:spPr>
          <a:xfrm>
            <a:off x="8657590" y="800735"/>
            <a:ext cx="3183890" cy="4361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/>
              <a:t>WANT</a:t>
            </a:r>
            <a:endParaRPr lang="zh-CN" altLang="en-US" sz="2000"/>
          </a:p>
          <a:p>
            <a:r>
              <a:rPr lang="zh-CN" altLang="en-US" sz="2000"/>
              <a:t>현재 경쟁재없는 매력</a:t>
            </a:r>
            <a:endParaRPr lang="zh-CN" altLang="en-US" sz="2000"/>
          </a:p>
          <a:p>
            <a:r>
              <a:rPr lang="zh-CN" altLang="en-US" sz="2000"/>
              <a:t>+한플랫폼에서 그지역에 있는 네일아티스트들의 작품을 한곳에서 보고 비교 가능</a:t>
            </a:r>
            <a:endParaRPr lang="zh-CN" altLang="en-US" sz="2000"/>
          </a:p>
          <a:p>
            <a:r>
              <a:rPr lang="zh-CN" altLang="en-US" sz="2000"/>
              <a:t>+인터넷 결제 가능</a:t>
            </a:r>
            <a:endParaRPr lang="zh-CN" altLang="en-US" sz="2000"/>
          </a:p>
          <a:p>
            <a:r>
              <a:rPr lang="zh-CN" altLang="en-US" sz="2000"/>
              <a:t>+시간적 제한과 장소적 제한이 없음</a:t>
            </a:r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r>
              <a:rPr lang="zh-CN" altLang="en-US" sz="2000"/>
              <a:t>구체적이유:</a:t>
            </a:r>
            <a:endParaRPr lang="zh-CN" altLang="en-US" sz="2000"/>
          </a:p>
          <a:p>
            <a:r>
              <a:rPr lang="zh-CN" altLang="en-US" sz="2000"/>
              <a:t>시간과 장소의 제한을 받았었다</a:t>
            </a:r>
            <a:endParaRPr lang="zh-CN" altLang="en-US"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616041" y="1005038"/>
          <a:ext cx="11236271" cy="6013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1387" y="1393533"/>
            <a:ext cx="712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높음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5631" y="3319264"/>
            <a:ext cx="6044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편리함</a:t>
            </a:r>
            <a:endParaRPr lang="en-US" altLang="ko-K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63472" y="5983659"/>
            <a:ext cx="712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낮음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20475" y="6476844"/>
            <a:ext cx="1224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낮음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37231" y="6469228"/>
            <a:ext cx="2231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만족스러운 서비스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926301" y="6480785"/>
            <a:ext cx="1053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높음</a:t>
            </a:r>
            <a:endParaRPr lang="zh-CN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9794928" y="1180672"/>
            <a:ext cx="1658315" cy="1708160"/>
          </a:xfrm>
          <a:prstGeom prst="rect">
            <a:avLst/>
          </a:prstGeom>
          <a:noFill/>
        </p:spPr>
        <p:txBody>
          <a:bodyPr wrap="square" lIns="91440" tIns="45720" rIns="91440" bIns="0">
            <a:spAutoFit/>
          </a:bodyPr>
          <a:lstStyle/>
          <a:p>
            <a:pPr algn="ctr" defTabSz="179705"/>
            <a:r>
              <a:rPr lang="en-US" altLang="zh-CN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NAILON</a:t>
            </a:r>
            <a:endParaRPr lang="en-US" altLang="zh-CN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16" name="Picture 1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612" y="2387686"/>
            <a:ext cx="1351331" cy="1451429"/>
          </a:xfrm>
          <a:prstGeom prst="rect">
            <a:avLst/>
          </a:prstGeom>
        </p:spPr>
      </p:pic>
      <p:pic>
        <p:nvPicPr>
          <p:cNvPr id="17" name="Picture 1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696" y="4011709"/>
            <a:ext cx="1267002" cy="1238423"/>
          </a:xfrm>
          <a:prstGeom prst="rect">
            <a:avLst/>
          </a:prstGeom>
        </p:spPr>
      </p:pic>
      <p:pic>
        <p:nvPicPr>
          <p:cNvPr id="18" name="Picture 17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8432" y="5434798"/>
            <a:ext cx="2486372" cy="733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8969" y="301627"/>
            <a:ext cx="5235796" cy="70788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출장 </a:t>
            </a:r>
            <a:r>
              <a:rPr lang="ko-KR" altLang="en-US" sz="4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네일이</a:t>
            </a:r>
            <a:r>
              <a:rPr lang="ko-KR" alt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없었을 때 </a:t>
            </a:r>
            <a:endParaRPr lang="en-US" altLang="zh-CN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71281" y="301627"/>
            <a:ext cx="2588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이십 대 직장 여성 기준</a:t>
            </a:r>
            <a:endParaRPr lang="zh-CN" alt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767179" y="3115159"/>
            <a:ext cx="2169762" cy="11468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Straight Connector 5"/>
          <p:cNvCxnSpPr>
            <a:stCxn id="4" idx="3"/>
            <a:endCxn id="9" idx="1"/>
          </p:cNvCxnSpPr>
          <p:nvPr/>
        </p:nvCxnSpPr>
        <p:spPr>
          <a:xfrm flipV="1">
            <a:off x="2936941" y="2820692"/>
            <a:ext cx="991892" cy="8679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4" idx="3"/>
            <a:endCxn id="10" idx="1"/>
          </p:cNvCxnSpPr>
          <p:nvPr/>
        </p:nvCxnSpPr>
        <p:spPr>
          <a:xfrm>
            <a:off x="2936941" y="3688596"/>
            <a:ext cx="991892" cy="729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3928833" y="2293749"/>
            <a:ext cx="1821051" cy="105388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ounded Rectangle 9"/>
          <p:cNvSpPr/>
          <p:nvPr/>
        </p:nvSpPr>
        <p:spPr>
          <a:xfrm>
            <a:off x="3928833" y="3993965"/>
            <a:ext cx="1821051" cy="8492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906626" y="3282356"/>
            <a:ext cx="1845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>
                <a:latin typeface="Aharoni" pitchFamily="2" charset="-79"/>
                <a:cs typeface="Aharoni" pitchFamily="2" charset="-79"/>
              </a:rPr>
              <a:t>네일이</a:t>
            </a:r>
            <a:r>
              <a:rPr lang="ko-KR" altLang="en-US" dirty="0" smtClean="0">
                <a:latin typeface="Aharoni" pitchFamily="2" charset="-79"/>
                <a:cs typeface="Aharoni" pitchFamily="2" charset="-79"/>
              </a:rPr>
              <a:t>  필요한 이십 대 직장여성 </a:t>
            </a:r>
            <a:endParaRPr lang="zh-CN" altLang="en-US" dirty="0">
              <a:latin typeface="Aharoni" pitchFamily="2" charset="-79"/>
              <a:ea typeface="Kozuka Mincho Pro H" panose="02020A00000000000000" pitchFamily="18" charset="-128"/>
              <a:cs typeface="Aharoni" pitchFamily="2" charset="-79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96917" y="2359026"/>
            <a:ext cx="13522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Aharoni" pitchFamily="2" charset="-79"/>
                <a:cs typeface="Aharoni" pitchFamily="2" charset="-79"/>
              </a:rPr>
              <a:t>교통비</a:t>
            </a:r>
            <a:r>
              <a:rPr lang="en-US" altLang="ko-KR" dirty="0" smtClean="0">
                <a:latin typeface="Aharoni" pitchFamily="2" charset="-79"/>
                <a:cs typeface="Aharoni" pitchFamily="2" charset="-79"/>
              </a:rPr>
              <a:t>—</a:t>
            </a:r>
            <a:endParaRPr lang="en-US" altLang="ko-KR" dirty="0" smtClean="0">
              <a:latin typeface="Aharoni" pitchFamily="2" charset="-79"/>
              <a:cs typeface="Aharoni" pitchFamily="2" charset="-79"/>
            </a:endParaRPr>
          </a:p>
          <a:p>
            <a:r>
              <a:rPr lang="ko-KR" altLang="en-US" dirty="0" smtClean="0">
                <a:latin typeface="Aharoni" pitchFamily="2" charset="-79"/>
                <a:cs typeface="Aharoni" pitchFamily="2" charset="-79"/>
              </a:rPr>
              <a:t>교통 값 </a:t>
            </a:r>
            <a:r>
              <a:rPr lang="en-US" altLang="ko-KR" dirty="0" smtClean="0">
                <a:latin typeface="Aharoni" pitchFamily="2" charset="-79"/>
                <a:cs typeface="Aharoni" pitchFamily="2" charset="-79"/>
              </a:rPr>
              <a:t>5~10</a:t>
            </a:r>
            <a:r>
              <a:rPr lang="ko-KR" altLang="en-US" dirty="0" smtClean="0">
                <a:latin typeface="Aharoni" pitchFamily="2" charset="-79"/>
                <a:cs typeface="Aharoni" pitchFamily="2" charset="-79"/>
              </a:rPr>
              <a:t>원 </a:t>
            </a:r>
            <a:endParaRPr lang="zh-CN" alt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64442" y="4095427"/>
            <a:ext cx="1584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Aharoni" pitchFamily="2" charset="-79"/>
                <a:cs typeface="Aharoni" pitchFamily="2" charset="-79"/>
              </a:rPr>
              <a:t>보행</a:t>
            </a:r>
            <a:r>
              <a:rPr lang="en-US" altLang="ko-KR" dirty="0" smtClean="0">
                <a:latin typeface="Aharoni" pitchFamily="2" charset="-79"/>
                <a:cs typeface="Aharoni" pitchFamily="2" charset="-79"/>
              </a:rPr>
              <a:t>—</a:t>
            </a:r>
            <a:endParaRPr lang="en-US" altLang="ko-KR" dirty="0" smtClean="0">
              <a:latin typeface="Aharoni" pitchFamily="2" charset="-79"/>
              <a:cs typeface="Aharoni" pitchFamily="2" charset="-79"/>
            </a:endParaRPr>
          </a:p>
          <a:p>
            <a:r>
              <a:rPr lang="ko-KR" altLang="en-US" dirty="0" smtClean="0">
                <a:latin typeface="Aharoni" pitchFamily="2" charset="-79"/>
                <a:cs typeface="Aharoni" pitchFamily="2" charset="-79"/>
              </a:rPr>
              <a:t>약 </a:t>
            </a:r>
            <a:r>
              <a:rPr lang="en-US" altLang="ko-KR" dirty="0" smtClean="0">
                <a:latin typeface="Aharoni" pitchFamily="2" charset="-79"/>
                <a:cs typeface="Aharoni" pitchFamily="2" charset="-79"/>
              </a:rPr>
              <a:t>10</a:t>
            </a:r>
            <a:r>
              <a:rPr lang="ko-KR" altLang="en-US" dirty="0" smtClean="0">
                <a:latin typeface="Aharoni" pitchFamily="2" charset="-79"/>
                <a:cs typeface="Aharoni" pitchFamily="2" charset="-79"/>
              </a:rPr>
              <a:t>분</a:t>
            </a:r>
            <a:r>
              <a:rPr lang="en-US" altLang="ko-KR" dirty="0" smtClean="0">
                <a:latin typeface="Aharoni" pitchFamily="2" charset="-79"/>
                <a:cs typeface="Aharoni" pitchFamily="2" charset="-79"/>
              </a:rPr>
              <a:t>~30</a:t>
            </a:r>
            <a:r>
              <a:rPr lang="ko-KR" altLang="en-US" dirty="0" smtClean="0">
                <a:latin typeface="Aharoni" pitchFamily="2" charset="-79"/>
                <a:cs typeface="Aharoni" pitchFamily="2" charset="-79"/>
              </a:rPr>
              <a:t>분</a:t>
            </a:r>
            <a:endParaRPr lang="zh-CN" altLang="en-US" dirty="0"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23" name="Straight Connector 22"/>
          <p:cNvCxnSpPr>
            <a:stCxn id="9" idx="3"/>
          </p:cNvCxnSpPr>
          <p:nvPr/>
        </p:nvCxnSpPr>
        <p:spPr>
          <a:xfrm>
            <a:off x="5749884" y="2820692"/>
            <a:ext cx="9453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6695280" y="1898675"/>
            <a:ext cx="2386739" cy="18440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6908381" y="2359026"/>
            <a:ext cx="1960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Aharoni" pitchFamily="2" charset="-79"/>
                <a:cs typeface="Aharoni" pitchFamily="2" charset="-79"/>
              </a:rPr>
              <a:t>네일 아트 비용 외 왕복의 택시 값을 지불하여야 한다</a:t>
            </a:r>
            <a:r>
              <a:rPr lang="en-US" altLang="ko-KR" dirty="0" smtClean="0">
                <a:latin typeface="Aharoni" pitchFamily="2" charset="-79"/>
                <a:cs typeface="Aharoni" pitchFamily="2" charset="-79"/>
              </a:rPr>
              <a:t>.</a:t>
            </a:r>
            <a:endParaRPr lang="zh-CN" altLang="en-US" dirty="0"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27" name="Straight Connector 26"/>
          <p:cNvCxnSpPr>
            <a:stCxn id="10" idx="3"/>
            <a:endCxn id="28" idx="1"/>
          </p:cNvCxnSpPr>
          <p:nvPr/>
        </p:nvCxnSpPr>
        <p:spPr>
          <a:xfrm>
            <a:off x="5749884" y="4418593"/>
            <a:ext cx="991892" cy="232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6741776" y="3913187"/>
            <a:ext cx="2340243" cy="10572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6908381" y="4018064"/>
            <a:ext cx="1960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Aharoni" pitchFamily="2" charset="-79"/>
                <a:cs typeface="Aharoni" pitchFamily="2" charset="-79"/>
              </a:rPr>
              <a:t>허무한 시간을 낭비하여 효율적지 못하다</a:t>
            </a:r>
            <a:r>
              <a:rPr lang="en-US" altLang="ko-KR" dirty="0" smtClean="0">
                <a:latin typeface="Aharoni" pitchFamily="2" charset="-79"/>
                <a:cs typeface="Aharoni" pitchFamily="2" charset="-79"/>
              </a:rPr>
              <a:t>. </a:t>
            </a:r>
            <a:endParaRPr lang="zh-CN" altLang="en-US" dirty="0"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32" name="Straight Connector 31"/>
          <p:cNvCxnSpPr>
            <a:stCxn id="10" idx="3"/>
            <a:endCxn id="33" idx="1"/>
          </p:cNvCxnSpPr>
          <p:nvPr/>
        </p:nvCxnSpPr>
        <p:spPr>
          <a:xfrm>
            <a:off x="5749884" y="4418593"/>
            <a:ext cx="991892" cy="14862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6741776" y="5222929"/>
            <a:ext cx="2448732" cy="136385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6908381" y="5339956"/>
            <a:ext cx="2173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Aharoni" pitchFamily="2" charset="-79"/>
                <a:cs typeface="Aharoni" pitchFamily="2" charset="-79"/>
              </a:rPr>
              <a:t>다리가 불편하여 외출이 불편한 친구와 보행이 힘들다</a:t>
            </a:r>
            <a:r>
              <a:rPr lang="en-US" altLang="ko-KR" dirty="0" smtClean="0">
                <a:latin typeface="Aharoni" pitchFamily="2" charset="-79"/>
                <a:cs typeface="Aharoni" pitchFamily="2" charset="-79"/>
              </a:rPr>
              <a:t>.</a:t>
            </a:r>
            <a:endParaRPr lang="zh-CN" alt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90508" y="2989857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    손실 합계</a:t>
            </a:r>
            <a:r>
              <a:rPr lang="en-US" altLang="ko-KR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obe Gothic Std B" panose="020B0800000000000000" pitchFamily="34" charset="-128"/>
                <a:ea typeface="Adobe Gothic Std B" panose="020B0800000000000000" pitchFamily="34" charset="-128"/>
              </a:rPr>
              <a:t>:</a:t>
            </a:r>
            <a:endParaRPr lang="en-US" altLang="ko-K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  <a:p>
            <a:r>
              <a:rPr lang="ko-KR" alt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추가 택시 값과 불필요한 시간 </a:t>
            </a:r>
            <a:endParaRPr lang="zh-CN" alt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obe Gothic Std B" panose="020B0800000000000000" pitchFamily="34" charset="-128"/>
            </a:endParaRPr>
          </a:p>
        </p:txBody>
      </p:sp>
      <p:sp>
        <p:nvSpPr>
          <p:cNvPr id="37" name="Freeform 36"/>
          <p:cNvSpPr/>
          <p:nvPr/>
        </p:nvSpPr>
        <p:spPr>
          <a:xfrm rot="192772">
            <a:off x="10806479" y="3466712"/>
            <a:ext cx="637261" cy="3394555"/>
          </a:xfrm>
          <a:custGeom>
            <a:avLst/>
            <a:gdLst>
              <a:gd name="connsiteX0" fmla="*/ 0 w 242055"/>
              <a:gd name="connsiteY0" fmla="*/ 0 h 2262752"/>
              <a:gd name="connsiteX1" fmla="*/ 123987 w 242055"/>
              <a:gd name="connsiteY1" fmla="*/ 2262752 h 2262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2055" h="2262752">
                <a:moveTo>
                  <a:pt x="0" y="0"/>
                </a:moveTo>
                <a:cubicBezTo>
                  <a:pt x="184688" y="755542"/>
                  <a:pt x="369377" y="1511084"/>
                  <a:pt x="123987" y="226275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6976" y="410115"/>
            <a:ext cx="89915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최우선 순위</a:t>
            </a:r>
            <a:r>
              <a:rPr lang="en-US" altLang="ko-KR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  <a:r>
              <a:rPr lang="ko-KR" alt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출장 </a:t>
            </a:r>
            <a:r>
              <a:rPr lang="ko-KR" altLang="en-US" sz="4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네일로</a:t>
            </a:r>
            <a:r>
              <a:rPr lang="ko-KR" alt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인한 비용절감</a:t>
            </a:r>
            <a:endParaRPr lang="en-US" altLang="ko-KR" sz="4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45397" y="2634712"/>
            <a:ext cx="1890793" cy="151883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115877" y="2932464"/>
            <a:ext cx="1549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Nail On</a:t>
            </a:r>
            <a:r>
              <a:rPr lang="ko-KR" altLang="en-US" dirty="0" smtClean="0"/>
              <a:t>으로 </a:t>
            </a:r>
            <a:r>
              <a:rPr lang="ko-KR" altLang="en-US" dirty="0" err="1" smtClean="0"/>
              <a:t>네일사를</a:t>
            </a:r>
            <a:r>
              <a:rPr lang="ko-KR" altLang="en-US" dirty="0" smtClean="0"/>
              <a:t> 초청한다</a:t>
            </a:r>
            <a:endParaRPr lang="en-US" altLang="ko-KR" dirty="0" smtClean="0"/>
          </a:p>
        </p:txBody>
      </p:sp>
      <p:cxnSp>
        <p:nvCxnSpPr>
          <p:cNvPr id="6" name="Straight Connector 5"/>
          <p:cNvCxnSpPr>
            <a:stCxn id="3" idx="3"/>
          </p:cNvCxnSpPr>
          <p:nvPr/>
        </p:nvCxnSpPr>
        <p:spPr>
          <a:xfrm flipV="1">
            <a:off x="2836190" y="2634712"/>
            <a:ext cx="1069383" cy="7594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3" idx="3"/>
          </p:cNvCxnSpPr>
          <p:nvPr/>
        </p:nvCxnSpPr>
        <p:spPr>
          <a:xfrm>
            <a:off x="2836190" y="3394129"/>
            <a:ext cx="1131376" cy="7594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3905573" y="2154264"/>
            <a:ext cx="1859796" cy="106938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122549" y="2227290"/>
            <a:ext cx="1425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불 필요한 교통비를 줄인다</a:t>
            </a:r>
            <a:r>
              <a:rPr lang="en-US" altLang="ko-KR" dirty="0" smtClean="0"/>
              <a:t>.</a:t>
            </a:r>
            <a:endParaRPr lang="zh-CN" alt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905573" y="3626603"/>
            <a:ext cx="1859796" cy="11468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122549" y="3738375"/>
            <a:ext cx="1425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불필요한 시간소요를 줄인다</a:t>
            </a:r>
            <a:r>
              <a:rPr lang="en-US" altLang="ko-KR" dirty="0" smtClean="0"/>
              <a:t>.</a:t>
            </a:r>
            <a:endParaRPr lang="zh-CN" altLang="en-US" dirty="0"/>
          </a:p>
        </p:txBody>
      </p:sp>
      <p:cxnSp>
        <p:nvCxnSpPr>
          <p:cNvPr id="14" name="Straight Connector 13"/>
          <p:cNvCxnSpPr>
            <a:stCxn id="9" idx="3"/>
          </p:cNvCxnSpPr>
          <p:nvPr/>
        </p:nvCxnSpPr>
        <p:spPr>
          <a:xfrm>
            <a:off x="5765369" y="2688956"/>
            <a:ext cx="2169763" cy="7051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1" idx="3"/>
          </p:cNvCxnSpPr>
          <p:nvPr/>
        </p:nvCxnSpPr>
        <p:spPr>
          <a:xfrm flipV="1">
            <a:off x="5765369" y="3456121"/>
            <a:ext cx="2169763" cy="7439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7935132" y="2606362"/>
            <a:ext cx="2107770" cy="180343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20"/>
          <p:cNvSpPr/>
          <p:nvPr/>
        </p:nvSpPr>
        <p:spPr>
          <a:xfrm>
            <a:off x="10042902" y="61993"/>
            <a:ext cx="1279403" cy="2975675"/>
          </a:xfrm>
          <a:custGeom>
            <a:avLst/>
            <a:gdLst>
              <a:gd name="connsiteX0" fmla="*/ 1177871 w 1279403"/>
              <a:gd name="connsiteY0" fmla="*/ 0 h 2975675"/>
              <a:gd name="connsiteX1" fmla="*/ 1162373 w 1279403"/>
              <a:gd name="connsiteY1" fmla="*/ 1782305 h 2975675"/>
              <a:gd name="connsiteX2" fmla="*/ 0 w 1279403"/>
              <a:gd name="connsiteY2" fmla="*/ 2975675 h 297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9403" h="2975675">
                <a:moveTo>
                  <a:pt x="1177871" y="0"/>
                </a:moveTo>
                <a:cubicBezTo>
                  <a:pt x="1268278" y="643179"/>
                  <a:pt x="1358685" y="1286359"/>
                  <a:pt x="1162373" y="1782305"/>
                </a:cubicBezTo>
                <a:cubicBezTo>
                  <a:pt x="966061" y="2278251"/>
                  <a:pt x="271220" y="2771614"/>
                  <a:pt x="0" y="29756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8195125" y="2769413"/>
            <a:ext cx="1658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시간도 절약하고 불 필요한 추가비용이 없다</a:t>
            </a:r>
            <a:r>
              <a:rPr lang="en-US" altLang="ko-KR" dirty="0" smtClean="0"/>
              <a:t>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472565" y="1187450"/>
            <a:ext cx="8529955" cy="4058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Mission 1</a:t>
            </a:r>
            <a:endParaRPr lang="zh-CN" altLang="en-US" sz="3200" b="1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 sz="2400"/>
              <a:t>1.네일아티스트들의 무료정보제공,에이전시</a:t>
            </a:r>
            <a:endParaRPr lang="zh-CN" altLang="en-US" sz="2400"/>
          </a:p>
          <a:p>
            <a:r>
              <a:rPr lang="zh-CN" altLang="en-US" sz="2400"/>
              <a:t>2.집에서 서비스를 즐길수 있는 편안함</a:t>
            </a:r>
            <a:endParaRPr lang="zh-CN" altLang="en-US" sz="2400"/>
          </a:p>
          <a:p>
            <a:r>
              <a:rPr lang="zh-CN" altLang="en-US" sz="2400"/>
              <a:t>3.가격;여러가지 가격대 능력:고객의 선호도에 따라 상중하 분류</a:t>
            </a:r>
            <a:endParaRPr lang="zh-CN" altLang="en-US" sz="2400"/>
          </a:p>
          <a:p>
            <a:r>
              <a:rPr lang="zh-CN" altLang="en-US" sz="2400"/>
              <a:t>4.고유한특징:요구한느 고객층이 항상 존재 장점:집으로 가서 해주는것,요구하는대로 뭐든해주는것</a:t>
            </a:r>
            <a:endParaRPr lang="ko-KR" altLang="en-US" sz="2400"/>
          </a:p>
          <a:p>
            <a:r>
              <a:rPr lang="zh-CN" altLang="en-US" sz="2400"/>
              <a:t> </a:t>
            </a:r>
            <a:r>
              <a:rPr lang="en-US" altLang="zh-CN" sz="2400"/>
              <a:t>5</a:t>
            </a:r>
            <a:r>
              <a:rPr lang="zh-CN" altLang="en-US" sz="2400"/>
              <a:t>.네일샵</a:t>
            </a:r>
            <a:endParaRPr lang="zh-CN" altLang="en-US" sz="2400"/>
          </a:p>
          <a:p>
            <a:r>
              <a:rPr lang="zh-CN" altLang="en-US" sz="2400"/>
              <a:t> </a:t>
            </a:r>
            <a:r>
              <a:rPr lang="en-US" altLang="zh-CN" sz="2400"/>
              <a:t>6</a:t>
            </a:r>
            <a:r>
              <a:rPr lang="zh-CN" altLang="en-US" sz="2400"/>
              <a:t>.상당히 만족,편리함,만족스러운 서비스</a:t>
            </a:r>
            <a:endParaRPr lang="zh-CN" alt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402080" y="982980"/>
            <a:ext cx="8763000" cy="42106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Mission 2</a:t>
            </a:r>
            <a:endParaRPr lang="zh-CN" altLang="en-US" sz="3200" b="1"/>
          </a:p>
          <a:p>
            <a:endParaRPr lang="zh-CN" altLang="en-US"/>
          </a:p>
          <a:p>
            <a:r>
              <a:rPr lang="zh-CN" altLang="en-US" sz="2000"/>
              <a:t>1.key man:네일아티스트</a:t>
            </a:r>
            <a:endParaRPr lang="zh-CN" altLang="en-US" sz="2000"/>
          </a:p>
          <a:p>
            <a:r>
              <a:rPr lang="zh-CN" altLang="en-US" sz="2000"/>
              <a:t>2.middle man: nail-on</a:t>
            </a:r>
            <a:endParaRPr lang="zh-CN" altLang="en-US" sz="2000"/>
          </a:p>
          <a:p>
            <a:r>
              <a:rPr lang="zh-CN" altLang="en-US" sz="2000"/>
              <a:t>3.relations:협력</a:t>
            </a:r>
            <a:endParaRPr lang="zh-CN" altLang="en-US" sz="2000"/>
          </a:p>
          <a:p>
            <a:r>
              <a:rPr lang="zh-CN" altLang="en-US" sz="2000"/>
              <a:t>4.customer gains – 네일배달서비스 질높은서비스 자유적인 시간과장소 선택</a:t>
            </a:r>
            <a:endParaRPr lang="zh-CN" altLang="en-US" sz="2000"/>
          </a:p>
          <a:p>
            <a:r>
              <a:rPr lang="zh-CN" altLang="en-US" sz="2000"/>
              <a:t>                     pains _ 과다시간과비용투입 </a:t>
            </a:r>
            <a:r>
              <a:rPr lang="en-US" altLang="zh-CN" sz="2000"/>
              <a:t>,</a:t>
            </a:r>
            <a:r>
              <a:rPr lang="zh-CN" altLang="en-US" sz="2000"/>
              <a:t>서비스에 대한 불만과 신뢰문제 </a:t>
            </a:r>
            <a:endParaRPr lang="zh-CN" altLang="en-US" sz="2000"/>
          </a:p>
          <a:p>
            <a:r>
              <a:rPr lang="zh-CN" altLang="en-US" sz="2000"/>
              <a:t>                     jobs   </a:t>
            </a:r>
            <a:r>
              <a:rPr lang="en-US" altLang="zh-CN" sz="2000"/>
              <a:t>_</a:t>
            </a:r>
            <a:r>
              <a:rPr lang="zh-CN" altLang="en-US" sz="2000"/>
              <a:t> </a:t>
            </a:r>
            <a:r>
              <a:rPr lang="ko-KR" altLang="zh-CN" sz="2000"/>
              <a:t>앱을 다운</a:t>
            </a:r>
            <a:r>
              <a:rPr lang="en-US" altLang="ko-KR" sz="2000"/>
              <a:t>,</a:t>
            </a:r>
            <a:r>
              <a:rPr lang="ko-KR" altLang="en-US" sz="2000"/>
              <a:t>선택</a:t>
            </a:r>
            <a:r>
              <a:rPr lang="en-US" altLang="ko-KR" sz="2000"/>
              <a:t>,</a:t>
            </a:r>
            <a:r>
              <a:rPr lang="ko-KR" altLang="en-US" sz="2000"/>
              <a:t>예약</a:t>
            </a:r>
            <a:endParaRPr lang="ko-KR" altLang="en-US" sz="2000"/>
          </a:p>
          <a:p>
            <a:r>
              <a:rPr lang="zh-CN" altLang="en-US" sz="2000"/>
              <a:t>5.when  토,일 주말.</a:t>
            </a:r>
            <a:endParaRPr lang="zh-CN" altLang="en-US" sz="2000"/>
          </a:p>
          <a:p>
            <a:r>
              <a:rPr lang="zh-CN" altLang="en-US" sz="2000"/>
              <a:t>I want to   네일을 받고싶고,대화하고싶고 여유로움을 즐기고싶다</a:t>
            </a:r>
            <a:endParaRPr lang="zh-CN" altLang="en-US" sz="2000"/>
          </a:p>
          <a:p>
            <a:r>
              <a:rPr lang="zh-CN" altLang="en-US" sz="2000"/>
              <a:t>So I can expect you outcome  네일온사용,집에서 커피한잔 마시면서 네일한다.</a:t>
            </a:r>
            <a:endParaRPr lang="zh-CN" altLang="en-US" sz="2000"/>
          </a:p>
          <a:p>
            <a:r>
              <a:rPr lang="zh-CN" altLang="en-US" sz="2000"/>
              <a:t>This is hard day because          </a:t>
            </a:r>
            <a:r>
              <a:rPr lang="ko-KR" altLang="zh-CN" sz="2000"/>
              <a:t>시간적</a:t>
            </a:r>
            <a:r>
              <a:rPr lang="en-US" altLang="ko-KR" sz="2000"/>
              <a:t>,</a:t>
            </a:r>
            <a:r>
              <a:rPr lang="ko-KR" altLang="en-US" sz="2000"/>
              <a:t>공간적여유가 많지않다</a:t>
            </a:r>
            <a:r>
              <a:rPr lang="en-US" altLang="ko-KR" sz="2000"/>
              <a:t>.</a:t>
            </a:r>
            <a:endParaRPr lang="en-US" altLang="ko-KR" sz="2000"/>
          </a:p>
          <a:p>
            <a:r>
              <a:rPr lang="zh-CN" altLang="en-US" sz="2000"/>
              <a:t>Product*helps because            </a:t>
            </a:r>
            <a:r>
              <a:rPr lang="ko-KR" altLang="zh-CN" sz="2000"/>
              <a:t>시간적 공간적 제한을 받지 않고 네일한다</a:t>
            </a:r>
            <a:r>
              <a:rPr lang="en-US" altLang="ko-KR" sz="2000"/>
              <a:t>.</a:t>
            </a:r>
            <a:endParaRPr lang="en-US" altLang="ko-KR"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188720" y="1211580"/>
            <a:ext cx="9281160" cy="19234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6.그들은 누구인가?   20대 오피스레이디</a:t>
            </a:r>
            <a:endParaRPr lang="zh-CN" altLang="en-US" sz="2400"/>
          </a:p>
          <a:p>
            <a:r>
              <a:rPr lang="zh-CN" altLang="en-US" sz="2400"/>
              <a:t>그들이 직면한 문제 : 평일에는 사용할수없다</a:t>
            </a:r>
            <a:endParaRPr lang="zh-CN" altLang="en-US" sz="2400"/>
          </a:p>
          <a:p>
            <a:r>
              <a:rPr lang="zh-CN" altLang="en-US" sz="2400"/>
              <a:t>그들의 어떤문제 해결: 점심휴식시간을 활용</a:t>
            </a:r>
            <a:endParaRPr lang="zh-CN" altLang="en-US" sz="2400"/>
          </a:p>
          <a:p>
            <a:r>
              <a:rPr lang="zh-CN" altLang="en-US" sz="2400"/>
              <a:t>지배적인 대안:주말에 외출하여 네일샵을 사용,아니면 하지않기</a:t>
            </a:r>
            <a:endParaRPr lang="zh-CN" altLang="en-US" sz="2400"/>
          </a:p>
          <a:p>
            <a:r>
              <a:rPr lang="zh-CN" altLang="en-US" sz="2400"/>
              <a:t>경쟁자 : 기존의 네일샵</a:t>
            </a:r>
            <a:endParaRPr lang="zh-CN" alt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188720" y="1043940"/>
            <a:ext cx="9326880" cy="442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Mission 3</a:t>
            </a:r>
            <a:endParaRPr lang="zh-CN" altLang="en-US" sz="3200" b="1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 sz="2400"/>
              <a:t>초기거점시장 선정</a:t>
            </a:r>
            <a:endParaRPr lang="zh-CN" altLang="en-US" sz="2400"/>
          </a:p>
          <a:p>
            <a:r>
              <a:rPr lang="zh-CN" altLang="en-US" sz="2400"/>
              <a:t>                       A: 연길시내 20대부터 40대 여성들</a:t>
            </a:r>
            <a:endParaRPr lang="zh-CN" altLang="en-US" sz="2400"/>
          </a:p>
          <a:p>
            <a:r>
              <a:rPr lang="zh-CN" altLang="en-US" sz="2400"/>
              <a:t>                       B: 평일에 출근하거나 아이를 돌보는 여성분들</a:t>
            </a:r>
            <a:endParaRPr lang="zh-CN" altLang="en-US" sz="2400"/>
          </a:p>
          <a:p>
            <a:r>
              <a:rPr lang="zh-CN" altLang="en-US" sz="2400"/>
              <a:t>                       C: 네일을 자주하는 여성분들</a:t>
            </a:r>
            <a:endParaRPr lang="zh-CN" altLang="en-US" sz="2400"/>
          </a:p>
          <a:p>
            <a:r>
              <a:rPr lang="zh-CN" altLang="en-US" sz="2400"/>
              <a:t>Target 소비자의 분류 특성D : 20대 오피스 레이디.평일에는 출근에 지쳐있는 컨디션</a:t>
            </a:r>
            <a:endParaRPr lang="zh-CN" altLang="en-US" sz="2400"/>
          </a:p>
          <a:p>
            <a:r>
              <a:rPr lang="zh-CN" altLang="en-US" sz="2400"/>
              <a:t>TAM _국내모바일 앱 사용자</a:t>
            </a:r>
            <a:endParaRPr lang="zh-CN" altLang="en-US" sz="2400"/>
          </a:p>
          <a:p>
            <a:r>
              <a:rPr lang="zh-CN" altLang="en-US" sz="2400"/>
              <a:t>SAM _국내모바일 앱 사용자중 모바일네일케어 앱사용자</a:t>
            </a:r>
            <a:endParaRPr lang="zh-CN" altLang="en-US" sz="2400"/>
          </a:p>
          <a:p>
            <a:r>
              <a:rPr lang="zh-CN" altLang="en-US" sz="2400"/>
              <a:t>SOM _국내모바일 앱 사용자중 20,30대중 네일 자주하는 여성</a:t>
            </a:r>
            <a:endParaRPr lang="zh-CN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219200" y="1028700"/>
            <a:ext cx="9768840" cy="30524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Mission 4</a:t>
            </a:r>
            <a:endParaRPr lang="zh-CN" altLang="en-US" sz="3200" b="1"/>
          </a:p>
          <a:p>
            <a:endParaRPr lang="zh-CN" altLang="en-US"/>
          </a:p>
          <a:p>
            <a:r>
              <a:rPr lang="zh-CN" altLang="en-US" sz="2400"/>
              <a:t>이해관계 디자인 하기</a:t>
            </a:r>
            <a:endParaRPr lang="zh-CN" altLang="en-US" sz="2400"/>
          </a:p>
          <a:p>
            <a:r>
              <a:rPr lang="zh-CN" altLang="en-US" sz="2400"/>
              <a:t>1.이해 관계자 정의 </a:t>
            </a:r>
            <a:endParaRPr lang="zh-CN" altLang="en-US" sz="2400"/>
          </a:p>
          <a:p>
            <a:r>
              <a:rPr lang="zh-CN" altLang="en-US" sz="2400"/>
              <a:t>이해 관계자 A: HOT—Free Nail Artist</a:t>
            </a:r>
            <a:endParaRPr lang="zh-CN" altLang="en-US" sz="2400"/>
          </a:p>
          <a:p>
            <a:r>
              <a:rPr lang="zh-CN" altLang="en-US" sz="2400"/>
              <a:t>                             Cold—The other Nail Shop </a:t>
            </a:r>
            <a:endParaRPr lang="zh-CN" altLang="en-US" sz="2400"/>
          </a:p>
          <a:p>
            <a:r>
              <a:rPr lang="zh-CN" altLang="en-US" sz="2400"/>
              <a:t>이해 관계자 B: HOT—Office Lady </a:t>
            </a:r>
            <a:endParaRPr lang="zh-CN" altLang="en-US" sz="2400"/>
          </a:p>
          <a:p>
            <a:r>
              <a:rPr lang="zh-CN" altLang="en-US" sz="2400"/>
              <a:t>                            COLD—신변 안전에 대해 우려하는 사람들</a:t>
            </a: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280160" y="1013460"/>
            <a:ext cx="9555480" cy="33864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2.이해 관계도 작성</a:t>
            </a:r>
            <a:endParaRPr lang="zh-CN" altLang="en-US" sz="2400"/>
          </a:p>
          <a:p>
            <a:endParaRPr lang="zh-CN" altLang="en-US" sz="2400"/>
          </a:p>
          <a:p>
            <a:r>
              <a:rPr lang="zh-CN" altLang="en-US" sz="2400"/>
              <a:t>이 프로젝트는 어떻게 Working 할 수 있는가? 이해관계가 성립되는가?</a:t>
            </a:r>
            <a:endParaRPr lang="zh-CN" altLang="en-US" sz="2400"/>
          </a:p>
          <a:p>
            <a:r>
              <a:rPr lang="zh-CN" altLang="en-US" sz="2400"/>
              <a:t>어플과 페이지를 만들어 고객과 아티스트들의 연결고리를 만들어 주고 오피스 레이디들에게 좀 더 프리한 네일 시간을 제공한다. 그리고 해당 아티스트들을 모르는 소비자들에게 좀 더 폭이 넓게 정보를 제공하여 준다. 아티스트들이 잘하는 분야가 매우 다양하기 때문이다. 이해 관계가 성립된다. 아티스트들은 고객을 찾아 이득을 갖고 고객들은 많은 아티스트들을 보고 선택하고 편한 시간대와 환경에서 네일을 받는다. </a:t>
            </a:r>
            <a:endParaRPr lang="zh-CN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82040" y="1104900"/>
            <a:ext cx="9845040" cy="41179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3.이해관계자들의 영향력과 참여동기 분석(1)</a:t>
            </a:r>
            <a:endParaRPr lang="zh-CN" altLang="en-US" sz="2400"/>
          </a:p>
          <a:p>
            <a:endParaRPr lang="zh-CN" altLang="en-US" sz="2400"/>
          </a:p>
          <a:p>
            <a:r>
              <a:rPr lang="zh-CN" altLang="en-US" sz="2400"/>
              <a:t>이해관계자들이 이 프로젝트에서 가진 영향력과 참여동기 어느 정도인가?</a:t>
            </a:r>
            <a:endParaRPr lang="zh-CN" altLang="en-US" sz="2400"/>
          </a:p>
          <a:p>
            <a:r>
              <a:rPr lang="zh-CN" altLang="en-US" sz="2400"/>
              <a:t>프리 네일 아티스트—Strong 일거리가 많아지고 지명도가 높아지기 때문</a:t>
            </a:r>
            <a:endParaRPr lang="zh-CN" altLang="en-US" sz="2400"/>
          </a:p>
          <a:p>
            <a:r>
              <a:rPr lang="zh-CN" altLang="en-US" sz="2400"/>
              <a:t>소형 네일 샵—Influence 출장 네일 보다 직접 보고 사용해볼수있는 장점이 있지만 근처지역이 아니면 힘들기 때문에 관심을 가진다.</a:t>
            </a:r>
            <a:endParaRPr lang="zh-CN" altLang="en-US" sz="2400"/>
          </a:p>
          <a:p>
            <a:r>
              <a:rPr lang="zh-CN" altLang="en-US" sz="2400"/>
              <a:t>오피스 레이디—Strong 시시각각 자기가 편한 대로 네일을 하고 싶어하는 레이디들은 관심을 매우 갖는다. </a:t>
            </a:r>
            <a:endParaRPr lang="zh-CN" altLang="en-US" sz="2400"/>
          </a:p>
          <a:p>
            <a:r>
              <a:rPr lang="zh-CN" altLang="en-US" sz="2400"/>
              <a:t>신변보호에 확신이 없는 사람—Weak 해보고는싶지만 안전이 제일이라는 생각에 그래도 네일샵을 가는 것이 좋다고 생각해 한동안 지켜보지만 너무 큰 관심을 가지기엔 시간이 필요하다.</a:t>
            </a:r>
            <a:endParaRPr lang="zh-CN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14400" y="1013460"/>
            <a:ext cx="10027920" cy="30206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4.이해관계자들의 영향력과 참여동기 분석(2)</a:t>
            </a:r>
            <a:endParaRPr lang="zh-CN" altLang="en-US" sz="2400"/>
          </a:p>
          <a:p>
            <a:endParaRPr lang="zh-CN" altLang="en-US" sz="2400"/>
          </a:p>
          <a:p>
            <a:r>
              <a:rPr lang="zh-CN" altLang="en-US" sz="2400"/>
              <a:t>어떻게 하면 이들을 잘 활용하거나, 동기를 높일 수 있을까?</a:t>
            </a:r>
            <a:endParaRPr lang="zh-CN" altLang="en-US" sz="2400"/>
          </a:p>
          <a:p>
            <a:r>
              <a:rPr lang="zh-CN" altLang="en-US" sz="2400"/>
              <a:t>광고를 통하여 우리의 어플을 홍보하여 레이디들의 관심도를 높이고 안전성의 보호시스템을 강조하여 신변안전에 의심을 품는 사람들에게 안전하다는 의식을 강력어필 네일샵의 아트스트들도 인지도가 높아지면 샵보다 더 많이 받는다는것을 데이터로 보여주고 샵에서 일하고 있는 아티스트들도 우리의 어플에 참여시켜 어플을 영향도를 더욱 업그레이드 시킨다. </a:t>
            </a:r>
            <a:endParaRPr lang="zh-CN" altLang="en-US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3483</Words>
  <Application>WPS 演示</Application>
  <PresentationFormat>Widescreen</PresentationFormat>
  <Paragraphs>209</Paragraphs>
  <Slides>15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Theme</vt:lpstr>
      <vt:lpstr>단결팀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단결팀</dc:title>
  <dc:creator>朴永灿</dc:creator>
  <cp:lastModifiedBy>Administrator</cp:lastModifiedBy>
  <cp:revision>15</cp:revision>
  <dcterms:created xsi:type="dcterms:W3CDTF">2016-04-14T05:40:00Z</dcterms:created>
  <dcterms:modified xsi:type="dcterms:W3CDTF">2016-04-14T10:46:01Z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